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88" r:id="rId5"/>
    <p:sldId id="261" r:id="rId6"/>
    <p:sldId id="262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89" r:id="rId21"/>
    <p:sldId id="277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F0C54-78E4-3FB3-E689-626F2CF20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4C51A8-8775-8D98-4441-087B47A03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80F434-D1F5-EB45-2C66-41C4240B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392340-E681-1D6C-9138-983DDA6B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13E35F-A579-BD98-108B-5FCEE5B9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7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769965-D368-7965-DC7C-CA4AB3A9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8DB4FF-BBE6-32DC-5326-9D6AB6E9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D016A-7986-9D89-9426-BA42D85B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59B45A-D60E-46D0-7245-56817891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C88CFB-2DAB-4227-9C62-3D795DC1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5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BC200F-F5AD-D10C-C7AE-3118EDB72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E8773B3-16C8-CEF6-4482-188724229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7FB52C-A8D0-AFC9-A494-1BA0EF1B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77C7F-A60F-3047-20AA-400586AD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71F3F0-E7D7-F8AF-48AE-55B8C8AB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1447B-6C9D-77FD-149F-FEB71449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9C5D22-BBD5-A9A9-6761-BBFFADA7F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6BA186-29FA-8CF0-D7F2-952F3100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9AD765-A86D-3DD0-A793-DDCD7F3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277EFA-E645-4D92-CAB8-EF6B5050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9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E3E7C-7C52-7575-4094-DF2B5D4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9CFD6B-6509-42F6-BB76-F50C677AE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C14DE5-E3D3-14E8-9EB9-0AD45B6B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1A9E5C-5699-9F41-4C2D-4558A0E4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FF9A9-5F0D-68E3-0D9F-080E41A2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0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C0DD9-6E0F-DB53-34AB-6EC640AE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7EE8D1-1057-2C8C-ACE5-5CB3160E7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1F3AE2-98EE-0DAD-BA2B-B6E96663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BB9EB5-F9FF-EB95-827E-856B3290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BF0BA8-91A9-2968-469E-9154F255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483F5A-9B28-C1AE-77F4-E43B72D4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F1EBE-8821-24F0-63ED-4E2145D1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A43BC2-66FF-1B90-016E-4FE0988D6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A079085-9470-F88F-5939-C04D3047B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EEA159-7E10-F713-FF5D-3CE404E66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411764-5863-7034-AA9E-CB580608E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226F3D4-682D-5A04-EFD9-6FDC09BC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6A1201-6CF1-7E7B-6C7C-D62DFDFA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8902F4-33C2-F9BD-060D-D135CA0F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9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CC3D3-D874-BBDC-75B7-2137FD48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A1D189C-82F8-637F-D68B-515F63BE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F84BC1-ED17-6814-11A9-541F28B1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935372-47DD-EDB6-B5A8-91E509B3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5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FF4403-BF74-1F24-274A-F6075217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A05B7D0-E602-26B7-F407-78E32753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DC25DF-A87C-7EF2-DA6F-E1C519CB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5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4D810F-AE31-A4AB-FACC-881B7179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5D825E-8AB9-EC9D-02DD-47A5103AC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8FAD3-AEE4-998A-0408-1443BF793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D7CBDA-AAAD-0808-78DB-6D9BE74F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76E3F8-0AB8-A5A4-F34B-FBD701E9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04FA8-0D2F-D69D-D9DD-110EE20C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3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7137F-318C-D0F6-94C5-FF8DB60A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308E3F-D441-09CD-C144-B082CD2AB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F43C0E-22B3-1D07-736C-FE67FC369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5E64A9-DF1D-4F3E-F3CB-60D5749A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2E5C79-ABD3-9191-3705-9709C112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C272C2-CAA4-D67C-99B2-6F00EBA7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5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29E5F-3AE3-49DD-BFFA-20002C0F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C95635-4750-B1D8-CE19-F6195935F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07E0E6-EC47-8876-ACC9-8F43527D7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BF32-3286-4871-BBC5-96D320C43715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816050-8DAA-FFE4-3FA1-AE6C6A3C9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B097D0-9C27-15D2-4D40-3AF90016A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D345-9FB4-4FB3-B611-D5CDDF498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1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ffee-learn.ru/triada-simptomov-pielonefrita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rpo.info/article/bolno-sleva-pri-palpatsii/?image=14234683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10602155/page: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12866963/page: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lab.ru/full_img/klinicheskaja-kartina-hronicheskogo-glomerulonefrita/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pt-online.org/50613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ppt-online.org/14058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BBD277-B4EE-7C5E-DECC-4D29FA0A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госпитальной терапии им. Р.Г.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Межебовского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педиатрический факультет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«Внутренние болезни»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232CC-6B6A-00B5-AFF5-BCEC26286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воспалительные заболевания почек</a:t>
            </a:r>
          </a:p>
          <a:p>
            <a:pPr marL="0" indent="0" algn="ctr">
              <a:buNone/>
            </a:pPr>
            <a:r>
              <a:rPr lang="ru-RU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(хронический пиелонефрит, хронический гломерулонефрит)</a:t>
            </a:r>
          </a:p>
          <a:p>
            <a:pPr marL="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доцент, к.м.н. Е.А. Лопина</a:t>
            </a:r>
          </a:p>
          <a:p>
            <a:pPr marL="0" indent="0" algn="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Оренбург, 2026</a:t>
            </a:r>
          </a:p>
        </p:txBody>
      </p:sp>
    </p:spTree>
    <p:extLst>
      <p:ext uri="{BB962C8B-B14F-4D97-AF65-F5344CB8AC3E}">
        <p14:creationId xmlns:p14="http://schemas.microsoft.com/office/powerpoint/2010/main" val="376173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20532-C79D-8401-2484-B19B9639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пиелонефрита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517B4C-07F5-8EA4-1FC2-BC0DBDB67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30920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52F3D3-D290-BC41-8DB3-35ECF7B90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2"/>
            <a:ext cx="5157787" cy="4508501"/>
          </a:xfrm>
        </p:spPr>
        <p:txBody>
          <a:bodyPr>
            <a:normAutofit/>
          </a:bodyPr>
          <a:lstStyle/>
          <a:p>
            <a:pPr marL="514350" indent="-514350" algn="just"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обострения: малосимптомно.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romanU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Обострение: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поясничной области,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мочеиспускания: дизурия, полиурия,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странгурия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Лихорадка, озноб,</a:t>
            </a:r>
          </a:p>
          <a:p>
            <a:pPr marL="457200" indent="-457200" algn="just"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Арталгия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миалгия,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боль,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гипотония,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слабость.</a:t>
            </a:r>
          </a:p>
          <a:p>
            <a:pPr marL="457200" indent="-457200" algn="just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38CE7-A23E-D004-9676-5E5CD9CBC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4811713"/>
          </a:xfrm>
        </p:spPr>
        <p:txBody>
          <a:bodyPr>
            <a:normAutofit/>
          </a:bodyPr>
          <a:lstStyle/>
          <a:p>
            <a:pPr algn="r"/>
            <a:r>
              <a:rPr lang="en-US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coffee-learn.ru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E782405-6B77-3E01-454E-45695A68CA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681162"/>
            <a:ext cx="5183188" cy="43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2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5196C-9A73-C39F-B11F-9B3FF8CF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хронического пиелонефрита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0C2B9C-98A7-C835-C3ED-E91AD343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при пальпации в области почки,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симптом поколачивания с поражённой стороны,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полиурии. </a:t>
            </a: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400" b="1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firpo.info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6CC710-75E1-D320-CC47-26691033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34" t="15444" r="9466" b="7709"/>
          <a:stretch>
            <a:fillRect/>
          </a:stretch>
        </p:blipFill>
        <p:spPr>
          <a:xfrm>
            <a:off x="3703320" y="3118104"/>
            <a:ext cx="462686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05FB51-96FC-AE12-626A-6840A3C3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 хронического пиелонефрита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Лабораторная диагностика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183E7B-D10E-D851-AAAD-002056F79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анализ крови (лейкоцитоз со сдвигом влево, ускорение СОЭ),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 (определение уровня билирубина, креатина и мочевины с расчетом СКФ),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мочи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лейкоцитурия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бактериурия, протеинурия до 1 г/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Бактериологический анализ мочи,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протеинурия и/или альбумин-креатининовое соотношение в моче</a:t>
            </a:r>
          </a:p>
        </p:txBody>
      </p:sp>
    </p:spTree>
    <p:extLst>
      <p:ext uri="{BB962C8B-B14F-4D97-AF65-F5344CB8AC3E}">
        <p14:creationId xmlns:p14="http://schemas.microsoft.com/office/powerpoint/2010/main" val="141495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C08455-DE0D-6899-C07E-8043DCDC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 хронического пиелонефрита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Инструментальная диагностика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4CC70D-72BA-880B-FFFB-566AEBBF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органов мочевыделительной системы,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Экскреторная урография,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Спиральная компьютерная томография или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нефросцинтиграфия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14350" indent="-514350" algn="just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цистоуретрография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и/или радиоизотопная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и МРТ почек,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Биопсия почек.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3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DD4FC-AB3B-CC69-6FAD-1C383CCF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CB2B4B-807F-B83A-697D-DC13B41D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достаточного диуреза: объем выпитой жидкости = 2000-2500 мл/сутки.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 (Пятигорск, Ессентуки, Железноводск),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АГ – ограничение потребления по варенной соли до 5 г в сутки.</a:t>
            </a:r>
          </a:p>
        </p:txBody>
      </p:sp>
    </p:spTree>
    <p:extLst>
      <p:ext uri="{BB962C8B-B14F-4D97-AF65-F5344CB8AC3E}">
        <p14:creationId xmlns:p14="http://schemas.microsoft.com/office/powerpoint/2010/main" val="421653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1ED0C-1580-28AF-FA84-D9A3704C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едикаментозная</a:t>
            </a: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терапия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2CB480-3286-E1F2-4A70-D36497E9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625"/>
            <a:ext cx="10515600" cy="4613338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Антибиотикотерапия при пиелонефрите легкой и средней степени тяжести: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  <a:p>
            <a:pPr marL="0" indent="0" algn="r">
              <a:buNone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antimicrob.net/wp-content/uploads/2016____-Rekom.-Ross.obshhestva-urologov_KHronicheskiĭ-pielonefrit-u-vzroslykh.pdf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242523-7D85-24AF-7BD4-078759E9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566" r="14356" b="17025"/>
          <a:stretch>
            <a:fillRect/>
          </a:stretch>
        </p:blipFill>
        <p:spPr>
          <a:xfrm>
            <a:off x="2859024" y="2295144"/>
            <a:ext cx="5873496" cy="29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4A2124-2A17-C6F8-E13E-DD8D4434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Медикаментозная терапия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2F5AF7-2BA4-F68A-9EFB-81807936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Антибиотикотерапия при пиелонефрите тяжелой степени 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antimicrob.net/wp-content/uploads/2016____-Rekom.-Ross.obshhestva-urologov_KHronicheskiĭ-pielonefrit-u-vzroslykh.pdf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B9748F-3E10-BED0-F873-6E1EBA59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89"/>
          <a:stretch>
            <a:fillRect/>
          </a:stretch>
        </p:blipFill>
        <p:spPr>
          <a:xfrm>
            <a:off x="3126990" y="2651760"/>
            <a:ext cx="5938019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D45133-BBA1-7809-023B-256816C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BDCDAB-73C4-42B5-4690-E265A5FD9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пиелонефрит: восстановление пассажа мочи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Гнойный процесс при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хр.пиелонефрите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декапсуляция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почки 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нефростомия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нефросклерозе, когда почка становится очагом инфекции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нефрэктомия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21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D4A7B9-5652-901F-81E8-DE55ADA0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432"/>
            <a:ext cx="10515600" cy="34655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гломерулонефрит</a:t>
            </a:r>
          </a:p>
        </p:txBody>
      </p:sp>
    </p:spTree>
    <p:extLst>
      <p:ext uri="{BB962C8B-B14F-4D97-AF65-F5344CB8AC3E}">
        <p14:creationId xmlns:p14="http://schemas.microsoft.com/office/powerpoint/2010/main" val="47374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C0F46-0A4E-96A5-98F5-2AD984FD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1F4FF3-0640-C55E-14DD-0928DCA00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408"/>
            <a:ext cx="10515600" cy="5514467"/>
          </a:xfrm>
        </p:spPr>
        <p:txBody>
          <a:bodyPr/>
          <a:lstStyle/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Гломерулонефриты – группа иммунных заболеваний почек, характеризующихся первичным поражением клубочков и последующим вовлечением в патологический процесс </a:t>
            </a:r>
            <a:r>
              <a:rPr lang="ru-RU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интерстиция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тенденцией к прогрессированию, переходом в нефросклероз и развитием синдрома хронической почечной недостаточности.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ppt-online.org</a:t>
            </a:r>
            <a:endParaRPr lang="ru-RU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8641C6-0048-8796-94F8-F311FC09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84" t="17143" r="7422" b="11376"/>
          <a:stretch>
            <a:fillRect/>
          </a:stretch>
        </p:blipFill>
        <p:spPr>
          <a:xfrm>
            <a:off x="2825496" y="2386585"/>
            <a:ext cx="6821424" cy="37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4ECB4-D93B-6C1C-88BB-C23637FD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786384"/>
          </a:xfrm>
        </p:spPr>
        <p:txBody>
          <a:bodyPr>
            <a:normAutofit fontScale="90000"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tabLst/>
              <a:defRPr/>
            </a:pP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49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</a:t>
            </a:r>
            <a: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Хронический пиелонефрит (ХП) – «длительный инфекционно-воспалительный процесс в стенках лоханки, чашек, в строме и паренхиме почки.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65ECEDB-3172-48A0-8E52-B29C27AC27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1240" y="1819656"/>
            <a:ext cx="5836920" cy="445947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E9B1F0-8D06-FC3B-00D8-3C498DE2F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0152" y="5840217"/>
            <a:ext cx="993648" cy="336745"/>
          </a:xfrm>
        </p:spPr>
        <p:txBody>
          <a:bodyPr>
            <a:normAutofit/>
          </a:bodyPr>
          <a:lstStyle/>
          <a:p>
            <a:pPr algn="just"/>
            <a:r>
              <a:rPr lang="en-US" sz="10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studfile.net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1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37FE1-BE5C-156B-9616-A287FD57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гломерулонефрита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8D27B5-2351-E4E8-7D8C-06CA6A27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Заболеваемость гломерулонефритом среди населения достигает 4-9 случаев на 100 000 человек.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1/3 случаев ХБП обусловлены гломерулонефритом.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хронический гломерулонефрит в 2 раза чаще </a:t>
            </a:r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поражает мужчин.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54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478F7A-902F-D271-4468-863EEACD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гломерулонефрита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C82A2F-26B8-2124-4630-6DD46A59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Этиологию хронического гломерулонефрита удается установить только в 5-10% случаев.</a:t>
            </a:r>
          </a:p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причины:</a:t>
            </a:r>
          </a:p>
          <a:p>
            <a:pPr marL="0" indent="3571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агенты (бактерии, грибы, вирусы),</a:t>
            </a:r>
          </a:p>
          <a:p>
            <a:pPr marL="0" indent="3571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 (рак легких, рак почек).</a:t>
            </a:r>
          </a:p>
          <a:p>
            <a:pPr marL="0" indent="3571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Метаболические нарушения (сахарный диабет, подагра),</a:t>
            </a:r>
          </a:p>
          <a:p>
            <a:pPr marL="0" indent="3571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Нефропатия беременных,</a:t>
            </a:r>
          </a:p>
          <a:p>
            <a:pPr marL="0" indent="357188" algn="just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предрасположенность.</a:t>
            </a:r>
          </a:p>
          <a:p>
            <a:pPr marL="0" indent="35718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4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8DE1B-7083-398D-3DA6-51B2E886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73FE38-A719-8394-7D2E-D5102BB48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848"/>
            <a:ext cx="10515600" cy="5340096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нозологическому принципу: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первичный (идиопатический) гломерулонефрит (ГН) – 85%, этиология неизвестна,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вторичный – 15% (при системных заболеваниях, заболеваниях печени, лекарственный и др.);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течению (классификация Тареева Е.М., 1958 г.):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острый (потенциально с исходом в выздоровление),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подострый (быстропрогрессирующий – с бурным, часто злокачественным течением и развитием ОПП),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хронический (с прогрессирующим течением и исходом в ХБП): латентный, </a:t>
            </a:r>
            <a:r>
              <a:rPr lang="ru-RU" sz="3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гематурический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нефротический, гипертонический, смешанный.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морфологическому принципу: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Пролиферативные: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Диффузный пролиферативный 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эндокапилярный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(острый инфекционный),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Экстракапилярный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(диффузный с 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полулуниями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быстропрогрессирующий),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Мембранозно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-пролиферативный,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Мезангиально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-пролиферативный (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нефропатия, болезнь Берже),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 минимальными изменениями,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Мембранозный,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Фокально-сегментарный </a:t>
            </a:r>
            <a:r>
              <a:rPr lang="ru-RU" sz="3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гломерулосклероз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Склерозирующий (фибропластический);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активности: 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ремиссия,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sz="3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активная стадия (увеличение в 5-10 раз гематурии, протеинурии, нарастание АД и отеков, появление нефротического синдрома или острого повреждения почек).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63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8B925-8657-2BEA-AA14-766C7CD2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Патогенез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хронического гломерулонефрита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5AE046B-0F28-2B35-2F1F-E1EBE405AB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4720" y="1810512"/>
            <a:ext cx="5349240" cy="401121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A7FA91-DD96-9F96-4102-45902A55F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13264" y="5952744"/>
            <a:ext cx="1240536" cy="22421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studfile.net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4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D5585-A93C-AFE1-4C07-F4A8303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гломерулонефрита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07A72E-1AD4-6A2A-2469-63E9120D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0978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ECB4B9-105E-A7F7-F286-1D781C7E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3640645"/>
          </a:xfrm>
        </p:spPr>
        <p:txBody>
          <a:bodyPr>
            <a:normAutofit fontScale="92500" lnSpcReduction="20000"/>
          </a:bodyPr>
          <a:lstStyle/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Латентная форма: мочевой синдром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гематурия, протеинурия,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цилиндрурия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лейкоцитурия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форма: повышение уровня А до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180-200/100-120 мм рт.ст. + мочевой синдром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Нефротическая форма: мочевой + отечный _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гипертензионный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960210-9A35-9228-28D6-6521200E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49"/>
          <a:stretch>
            <a:fillRect/>
          </a:stretch>
        </p:blipFill>
        <p:spPr>
          <a:xfrm>
            <a:off x="6775704" y="2053939"/>
            <a:ext cx="3877056" cy="334984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DB4E26-E9ED-CF91-BC07-A9D7C232F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1801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BFC03A1-E09E-C59C-37EB-9AEDACB76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369296" y="6062472"/>
            <a:ext cx="986091" cy="265176"/>
          </a:xfrm>
        </p:spPr>
        <p:txBody>
          <a:bodyPr>
            <a:noAutofit/>
          </a:bodyPr>
          <a:lstStyle/>
          <a:p>
            <a:pPr algn="r"/>
            <a:r>
              <a:rPr lang="en-US" sz="1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logoslab.ru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5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B8E6D-B235-4E0F-DD5D-90D7A68C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гломерулонефрита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84C9F8-A733-296A-639F-7F332152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анамнеза (наличие хронических инфекций, системных заболеваний, перенесенного в прошлом острого гломерулонефрита, АГ);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осмотр (цвет кожного покрова, наличие отеков, наличие кожных высыпаний, сбор антропометрических данных);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(в норме почки не пальпируются, болезненность не типична);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 (в норме симптом поколачивания – отрицательный);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сердечно-сосудистой системы (измерение уровня АД, ПАД, ЧСС).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6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90A11-424D-A217-45ED-80BD3B59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хронического гломерулонефрита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Лабораторная диагностика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9836C-F5A6-AF85-8E0F-87B6C4411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Клинический анализ крови,</a:t>
            </a:r>
          </a:p>
          <a:p>
            <a:pPr marL="0" lv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Биохимический анализ крови (уровень ОХС, ХС ЛВП, ХС ЛНП, ТГ, общего билирубина, общего белка,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глюкозы, мочевины,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расчетом СКФ),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ЦИК или связывание с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C1g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АСЛ-О,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антигилуаринадаза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антистрептокиназа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Общий анализ мочи (белок, эритроциты, лейкоциты) с определением альбумин-креатининового соотношения,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Суточная протеинурия,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Проба Нечипоренко (подсчет форменных элементов крови в 1 мл мочи,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Проба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(определение относительной плотности мочи),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Проба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(клиренс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эндогенного креатинина).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1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88014-E730-900E-3F5B-630C5C19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Диагностика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хронического гломерулонефрита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Инструментальная диагностика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3CD89F-131A-1D39-5770-92E9EADB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Рентгенологическое исследование почек и мочевых путей (обзорный снимок почек, экскреторная урография).</a:t>
            </a:r>
          </a:p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Радиоизотопные методы исследования почек,</a:t>
            </a:r>
          </a:p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Ультразвуковое исследование (эхография почек),</a:t>
            </a:r>
          </a:p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Пункционная биопсия почек с использованием световой и электронной микроскопии.</a:t>
            </a:r>
          </a:p>
        </p:txBody>
      </p:sp>
    </p:spTree>
    <p:extLst>
      <p:ext uri="{BB962C8B-B14F-4D97-AF65-F5344CB8AC3E}">
        <p14:creationId xmlns:p14="http://schemas.microsoft.com/office/powerpoint/2010/main" val="91685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C464D-414B-B1E4-1C04-05B61698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хронического гломерулонефрита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F175DD-0E47-2E54-0FC9-FE45CFE9F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571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Режим – ограничение только в период обострения процесса или развития хронической почечной недостаточности.</a:t>
            </a:r>
          </a:p>
          <a:p>
            <a:pPr marL="0" indent="3571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Диета – ограничение белка при развитии ХБП (диета 7, 7а и 7б).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 синдроме артериальной гипертензии – ограничение соли и воды, при гиперкалиемии -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досаливание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пищи. </a:t>
            </a:r>
          </a:p>
          <a:p>
            <a:pPr marL="0" indent="3571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 с любой формой нефрита противопоказаны вакцинации, работа в ночные смены, большие физические нагрузки.</a:t>
            </a:r>
            <a:endParaRPr lang="ru-R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86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8354A-8FE8-63B9-A299-0D097AEF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869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Лечение хронического гломерулонефрита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едикаментозная</a:t>
            </a: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терапия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BCDA28-224B-BF96-2813-B860A5CF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848"/>
            <a:ext cx="10515600" cy="5107115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Патогенетическая терапия: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Глюкокортикостероиды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преднизалон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метилпреднизалон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Цитостатики (циклофосфамид,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хлорбутин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Селективные иммунодепрессанты (циклоспорин 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микофенолат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мофетил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357188">
              <a:buNone/>
              <a:tabLst>
                <a:tab pos="447675" algn="l"/>
              </a:tabLs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Симптоматическая терапия:</a:t>
            </a:r>
          </a:p>
          <a:p>
            <a:pPr marL="514350" indent="-514350">
              <a:buAutoNum type="arabicPeriod"/>
              <a:tabLst>
                <a:tab pos="447675" algn="l"/>
              </a:tabLs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Нефропротекторы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(иАПФ, антагонисты АРА II, антагонисты кальция, бета-блокаторы диуретики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тиазидовые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петлевые), статины (при развитии нефротического синдрома). </a:t>
            </a:r>
          </a:p>
          <a:p>
            <a:pPr marL="0" indent="357188">
              <a:buNone/>
              <a:tabLst>
                <a:tab pos="447675" algn="l"/>
              </a:tabLs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Заместительная: </a:t>
            </a:r>
          </a:p>
          <a:p>
            <a:pPr marL="514350" indent="-514350">
              <a:buAutoNum type="arabicPeriod"/>
              <a:tabLst>
                <a:tab pos="4476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гемодиализ,</a:t>
            </a:r>
          </a:p>
          <a:p>
            <a:pPr marL="514350" indent="-514350">
              <a:buAutoNum type="arabicPeriod"/>
              <a:tabLst>
                <a:tab pos="4476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перитонеальный диализ,</a:t>
            </a:r>
          </a:p>
          <a:p>
            <a:pPr marL="514350" indent="-514350">
              <a:buAutoNum type="arabicPeriod"/>
              <a:tabLst>
                <a:tab pos="447675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трансплантация почек</a:t>
            </a:r>
          </a:p>
        </p:txBody>
      </p:sp>
    </p:spTree>
    <p:extLst>
      <p:ext uri="{BB962C8B-B14F-4D97-AF65-F5344CB8AC3E}">
        <p14:creationId xmlns:p14="http://schemas.microsoft.com/office/powerpoint/2010/main" val="336606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8A5D5B-E6C5-3D99-A9FA-46DC4F61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EBB430-E342-822F-F55E-B93AF61B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!Важно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или повторяющиеся инфекции и рубцевание паренхимы почек являются основными характеристиками определения хронического пиелонефрита. </a:t>
            </a:r>
          </a:p>
          <a:p>
            <a:pPr marL="0" indent="357188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расширения чашечно-лоханочной системы и неспецифических изменений паренхимы («истончение», «уплотнение»), обычно описываемых при УЗИ, не являются достаточными признаками для постановки диагноза. </a:t>
            </a:r>
          </a:p>
        </p:txBody>
      </p:sp>
    </p:spTree>
    <p:extLst>
      <p:ext uri="{BB962C8B-B14F-4D97-AF65-F5344CB8AC3E}">
        <p14:creationId xmlns:p14="http://schemas.microsoft.com/office/powerpoint/2010/main" val="3593495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EE0D0-DBA3-6F73-1526-7BCB4194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5642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F8EF7A-AEFE-5546-911E-BD57D7B24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4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940A7-864F-94AE-D8D2-FAE21466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Эпидемиология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хронического пиелонефрита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4DEA7-00E0-5974-210D-4030BDFD8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Заболеваемость пиелонефритом среди населения достигает 18 случаев на 1000 человек.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Женщины болеют в 2-6 раз чаще, чем мужчины.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Смертность составляет 8-20% среди причин смерти,  связанных с почками.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26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B2174C-119C-718E-B9D4-3491354C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AB118C-99BB-D417-179F-20508B2F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3571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Неосложненный пиелонефрит:</a:t>
            </a: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6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(75 – 95%);</a:t>
            </a: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6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saprophyticus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(5-10%);</a:t>
            </a: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</a:t>
            </a: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Enterobacteriaceae (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</a:t>
            </a: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coli);</a:t>
            </a:r>
            <a:endParaRPr lang="ru-RU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Proteus mirabilis Klebsiella pneumoniae</a:t>
            </a:r>
            <a:endParaRPr lang="ru-RU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Осложненный пиелонефрит все вышеперечисленные и: </a:t>
            </a: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aeruginosa (</a:t>
            </a: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синегнойные палочки</a:t>
            </a: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Serratia spp. and Providencia spp.;</a:t>
            </a:r>
            <a:endParaRPr lang="ru-RU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стафилококки</a:t>
            </a: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57188" algn="just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грибки</a:t>
            </a:r>
            <a:r>
              <a:rPr lang="en-US" sz="6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42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42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4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ppt-online.org</a:t>
            </a:r>
            <a:endParaRPr lang="ru-RU" sz="4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ADE05A-6286-CCF2-3168-48494B1C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00"/>
          <a:stretch>
            <a:fillRect/>
          </a:stretch>
        </p:blipFill>
        <p:spPr>
          <a:xfrm>
            <a:off x="6547104" y="2450592"/>
            <a:ext cx="445312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6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CEB37D-EFA8-1495-6F52-9A2DE8A2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45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пиелонефрита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FFF693-0511-9E92-E443-847FE245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576"/>
            <a:ext cx="10515600" cy="5422392"/>
          </a:xfrm>
        </p:spPr>
        <p:txBody>
          <a:bodyPr>
            <a:normAutofit fontScale="25000" lnSpcReduction="20000"/>
          </a:bodyPr>
          <a:lstStyle/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локализации: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односторонний,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двусторонний;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патогенезу: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первичный,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вторичный (обструктивный);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Выделяют фазы хронического пиелонефрита: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активного воспаления,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латентного воспаления,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ремиссии или клинического выздоровления;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характеру течения: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острый,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рецидивирующий (хронический*);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месту возникновения: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внебольничный,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внутрибольничный;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наличию осложнений: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осложненный (</a:t>
            </a:r>
            <a:r>
              <a:rPr lang="ru-RU" sz="5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апостематозный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нефрит, абсцесс почки, карбункул почки, некротический </a:t>
            </a:r>
            <a:r>
              <a:rPr lang="ru-RU" sz="5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папиллит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паранефрит, </a:t>
            </a:r>
            <a:r>
              <a:rPr lang="ru-RU" sz="5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уросепсис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неосложненный;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функции почек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сохранная,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острое повреждение почек (ОПП),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хроническая болезнь почек (ХБП);</a:t>
            </a:r>
          </a:p>
          <a:p>
            <a:pPr marL="0" indent="35718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5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особые формы (новорожденных и детского возраста, пожилого и старческого возраста, беременных, пациентов с сахарным диабетом, пациентов с поражением спинного мозга).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89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7E1B4-1C21-CD5F-941C-28B1EBEC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проникновения инфекции при хроническом пиелонефрита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01247F-70D9-807A-3197-219003143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уриногенный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 algn="just">
              <a:buAutoNum type="arabi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гематогенный,</a:t>
            </a:r>
          </a:p>
          <a:p>
            <a:pPr marL="514350" indent="-514350" algn="just">
              <a:buAutoNum type="arabicParenR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лимфогенный.</a:t>
            </a:r>
          </a:p>
        </p:txBody>
      </p:sp>
    </p:spTree>
    <p:extLst>
      <p:ext uri="{BB962C8B-B14F-4D97-AF65-F5344CB8AC3E}">
        <p14:creationId xmlns:p14="http://schemas.microsoft.com/office/powerpoint/2010/main" val="276763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82D126-BF8E-43DC-2F40-6C3AA58C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развития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хронического пиелонефрита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F4C52D-B7EA-6EFE-B19D-DA38E4E6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3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Наличие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уростаза</a:t>
            </a: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Венозный стаз,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Лимфостаз,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Нарушение почечной гемодинамики,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Наличие метаболических расстройств,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Наличие рефлюксов на различных уровнях,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Наличие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дизэмбриологических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процессов в почках,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Наличие интерстициального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абактериального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нефрита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Иммунодефицитные состояния,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Экстаренальные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инфекционные очаги 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Вирулетность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микрофлоры,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12) Используемые методы обследования и лечения,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13) Факторы, увеличивающие загрязнение в области уретры,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14) Беременность.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6197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96CDE-BCA4-CE39-7E75-7467874E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хронического пиелонефрита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46E072F-AE3F-DACE-9BB2-D54E504DE0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823" t="6999" r="10472" b="2648"/>
          <a:stretch>
            <a:fillRect/>
          </a:stretch>
        </p:blipFill>
        <p:spPr>
          <a:xfrm>
            <a:off x="2286000" y="1664208"/>
            <a:ext cx="7360920" cy="421538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99ACF0-E75F-1FB9-F1A6-CC7D26D91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4976" y="5779007"/>
            <a:ext cx="1258824" cy="397955"/>
          </a:xfrm>
        </p:spPr>
        <p:txBody>
          <a:bodyPr>
            <a:normAutofit fontScale="47500" lnSpcReduction="20000"/>
          </a:bodyPr>
          <a:lstStyle/>
          <a:p>
            <a:r>
              <a:rPr lang="en-US" b="1" i="0" u="none" strike="noStrike" dirty="0">
                <a:solidFill>
                  <a:srgbClr val="DD0000"/>
                </a:solidFill>
                <a:effectLst/>
                <a:latin typeface="Arial" panose="020B0604020202020204" pitchFamily="34" charset="0"/>
                <a:hlinkClick r:id="rId3"/>
              </a:rPr>
              <a:t>en.ppt-online.org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036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1403</Words>
  <Application>Microsoft Office PowerPoint</Application>
  <PresentationFormat>Произвольный</PresentationFormat>
  <Paragraphs>238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ФГБОУ ВО ОрГМУ Минздрава России кафедра госпитальной терапии им. Р.Г. Межебовского педиатрический факультет дисциплина: «Внутренние болезни»</vt:lpstr>
      <vt:lpstr>   Определение Хронический пиелонефрит (ХП) – «длительный инфекционно-воспалительный процесс в стенках лоханки, чашек, в строме и паренхиме почки.</vt:lpstr>
      <vt:lpstr>Презентация PowerPoint</vt:lpstr>
      <vt:lpstr>Эпидемиология хронического пиелонефрита</vt:lpstr>
      <vt:lpstr>Этиология</vt:lpstr>
      <vt:lpstr>Классификация хронического пиелонефрита</vt:lpstr>
      <vt:lpstr>Пути проникновения инфекции при хроническом пиелонефрита</vt:lpstr>
      <vt:lpstr>Факторы риска развития хронического пиелонефрита</vt:lpstr>
      <vt:lpstr>Патогенез хронического пиелонефрита</vt:lpstr>
      <vt:lpstr>Клиническая картина хронического пиелонефрита</vt:lpstr>
      <vt:lpstr>Диагностика хронического пиелонефрита Физикальный осмотр</vt:lpstr>
      <vt:lpstr>Диагностика хронического пиелонефрита Лабораторная диагностика</vt:lpstr>
      <vt:lpstr>Диагностика хронического пиелонефрита Инструментальная диагностика</vt:lpstr>
      <vt:lpstr>Лечение Немедикаментозная терапия</vt:lpstr>
      <vt:lpstr>Лечение Медикаментозная терапия</vt:lpstr>
      <vt:lpstr>Лечение Медикаментозная терапия</vt:lpstr>
      <vt:lpstr>Хирургическое лечение</vt:lpstr>
      <vt:lpstr>Хронический гломерулонефрит</vt:lpstr>
      <vt:lpstr>Определение</vt:lpstr>
      <vt:lpstr>Эпидемиология хронического гломерулонефрита </vt:lpstr>
      <vt:lpstr>Этиология хронического гломерулонефрита</vt:lpstr>
      <vt:lpstr>Классификация</vt:lpstr>
      <vt:lpstr>Патогенез хронического гломерулонефрита</vt:lpstr>
      <vt:lpstr>Клиническая картина хронического гломерулонефрита</vt:lpstr>
      <vt:lpstr>Диагностика хронического гломерулонефрита Физикальный осмотр</vt:lpstr>
      <vt:lpstr>Диагностика хронического гломерулонефрита Лабораторная диагностика</vt:lpstr>
      <vt:lpstr>Диагностика хронического гломерулонефрита Инструментальная диагностика</vt:lpstr>
      <vt:lpstr>Лечение хронического гломерулонефрита Немедикаментозная терапия</vt:lpstr>
      <vt:lpstr>Лечение хронического гломерулонефрита Медикаментозная терапия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ОрГМУ Минздрава России кафедра госпитальной терапии им. Р.Г. Межебовского педиатрический факультет дисциплина: «Внутренние болезни»</dc:title>
  <dc:creator>Екатерина Л.</dc:creator>
  <cp:lastModifiedBy>Microsoft Office</cp:lastModifiedBy>
  <cp:revision>80</cp:revision>
  <dcterms:created xsi:type="dcterms:W3CDTF">2025-12-17T02:03:11Z</dcterms:created>
  <dcterms:modified xsi:type="dcterms:W3CDTF">2025-12-22T05:36:39Z</dcterms:modified>
</cp:coreProperties>
</file>